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2" r:id="rId6"/>
    <p:sldId id="268" r:id="rId7"/>
    <p:sldId id="264" r:id="rId8"/>
    <p:sldId id="267" r:id="rId9"/>
    <p:sldId id="265" r:id="rId10"/>
    <p:sldId id="27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10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>
          <a:xfrm>
            <a:off x="-252536" y="1707654"/>
            <a:ext cx="5760640" cy="36004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Экспертиза и управление недвижимостью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43558"/>
            <a:ext cx="4671804" cy="93610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08.03.01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967922-58F5-4F19-B02C-4524A4D3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2537"/>
            <a:ext cx="2520280" cy="15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7FAA4B6A-0C4F-488B-B51F-6AA9555F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80" y="2715766"/>
            <a:ext cx="2376263" cy="15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150370E-816E-47E3-AAF6-641B499C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28" y="555526"/>
            <a:ext cx="2842971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2B08D58-1E1B-4183-B409-1B36C53B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18" y="2719152"/>
            <a:ext cx="2596710" cy="15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602857" y="2906901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52890" y="2961428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78" y="3514985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220072" y="3391690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8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22" y="202332"/>
            <a:ext cx="4968552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и управление недвижимостью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653" y="483518"/>
            <a:ext cx="6130808" cy="358584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условием эффективного функционирования рынка недвижимости является экспертиза, разработка оптимальной стратегии управления и содержания объектов, организация процессов финансирования. Для ее решения более 20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назад по инициативе МГСУ началась подготовка специалистов в сфере экспертизы и управления недвижимостью. 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условиях, образование в области недвижимости должно быть основано на оптимальном сочетании фундаментальной инженерно-строительной подготовки и глубоких знаний в области экономики и управления недвижимостью.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«Экспертиза и управление недвижимостью» включает в себя уникальное сочетание дисциплин, охватывающих технические, правовые, экономические, управленческие и экологические аспекты создания, управления и эксплуатации объектов недвижимости.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такому сочетанию, профиль подготовки получил широкое распространение и в настоящее время реализуется во многих ВУЗах России и СНГ.</a:t>
            </a:r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765E73CD-A9F5-4324-9062-A4A0AEF4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2" y="1983456"/>
            <a:ext cx="27613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7494"/>
            <a:ext cx="61926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подготовки бакалавров по профилю входит 5 основных направлений: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дисциплин технического направления формирует базис, необходимый любому специалисту, деятельность которого связана со сферой строительства и недвижимости. Такой специалист должен обладать достаточным объемом знаний и умений для грамотной оценки технического состояния объекта недвижимости, его конструкций и инженерных систем, а также для разработки и реализации комплекса мер, направленных на увеличение продолжительности его жизненного цикла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дисциплины, изучаемые в рамках данного направления призваны подготовить специалистов, способных грамотно оценивать процессы строительства и эксплуатации недвижимости с точки зрения системы «человек - окружающий мир» в рамках экологической экспертизы</a:t>
            </a:r>
            <a:r>
              <a:rPr lang="ru-RU" sz="1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0FC481F-661C-4D3B-9942-507A6C8A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51670"/>
            <a:ext cx="248881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613" y="766901"/>
            <a:ext cx="5760640" cy="41857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Управленческое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направление призвано подготовить специалистов, обладающих исчерпывающим объемом знаний в сфере девелопмента и управления объектами недвижимости на всех стадиях жизненного цикла: от принятия решения о целесообразности реализации строительного проекта до стадии эксплуатации.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имеет целью ознакомить будущих специалистов с нормативной и законодательной базой в сфере недвижимости, а также с порядком регулирования ключевых процессов в инвестиционно-строительной сфере.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дисциплин, входящих в это направление позволит выпускникам анализировать закономерности развития рынка и экономические процессы, владеть инструментарием инвестиционных и финансовых расчетов, необходимых для определения экономической эффективности проектов, а также использовать методики, применяемые в рамках деятельности по экспертизе и оценке объектов недвижимости и других видов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72598A2-4BBA-4EEE-A244-38665CF5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22" y="202332"/>
            <a:ext cx="4968552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и управление недвижимостью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6AFCD05-671E-4ED0-86D0-D797C55D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55" y="1995686"/>
            <a:ext cx="295504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Кем я смогу работать?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5566"/>
            <a:ext cx="6048672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опыт практикующих специалистов инвестиционно-строительной сферы, принимающих участие в подготовке бакалавров, гарантирует выпускникам актуальность и конкурентоспособность полученных компетенций.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основных направлений карьерного развития выпускников можно привести следующие: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работа в качестве специалистов, управляющих проектом и руководителей в компаниях, осуществляющих реализацию инвестиционно-строительных проектов, в том числе проектов нового строительства, проектов реконструкции и перепрофилирования объектов недвижимости и др.;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работа в качестве специалистов и руководителей в компаниях, осуществляющих управление объектами коммерческой недвижимости;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работа в государственных структурах, регулирующих инвестиционно-строительную деятельность;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работа в различных организациях, реализующих государственные заказы и целевые программы в сфере строительства и недвижимости.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AB6E8554-B68F-4147-B375-D411E0A3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08" y="2094348"/>
            <a:ext cx="2596710" cy="15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>
            <a:extLst>
              <a:ext uri="{FF2B5EF4-FFF2-40B4-BE49-F238E27FC236}">
                <a16:creationId xmlns:a16="http://schemas.microsoft.com/office/drawing/2014/main" xmlns="" id="{DA3914B6-06E7-400B-92E5-9B7391A9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74" y="3649513"/>
            <a:ext cx="1162040" cy="928600"/>
          </a:xfrm>
          <a:prstGeom prst="rect">
            <a:avLst/>
          </a:prstGeom>
          <a:noFill/>
          <a:ln>
            <a:noFill/>
          </a:ln>
          <a:effectLst>
            <a:outerShdw blurRad="584200" dist="558800" dir="420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39D576E8-F45C-4E01-A84D-8E2AB37F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3" y="693750"/>
            <a:ext cx="1975744" cy="1400308"/>
          </a:xfrm>
          <a:prstGeom prst="rect">
            <a:avLst/>
          </a:prstGeom>
          <a:noFill/>
          <a:ln>
            <a:noFill/>
          </a:ln>
          <a:effectLst>
            <a:outerShdw blurRad="266700" dist="215900" dir="89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0F4A89BF-51A8-4DC2-A18F-C12A415F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48" y="1674880"/>
            <a:ext cx="1207378" cy="9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mamadysh-rt.ru/resize/shd/images/uploads/news/2017/10/19/968d28c80dbf1afa4c3dab9094d8d876_XL.jpg">
            <a:extLst>
              <a:ext uri="{FF2B5EF4-FFF2-40B4-BE49-F238E27FC236}">
                <a16:creationId xmlns:a16="http://schemas.microsoft.com/office/drawing/2014/main" xmlns="" id="{49DB00D9-646D-47DB-8F59-F178C91C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43" y="740852"/>
            <a:ext cx="1399176" cy="1049382"/>
          </a:xfrm>
          <a:prstGeom prst="rect">
            <a:avLst/>
          </a:prstGeom>
          <a:noFill/>
          <a:effectLst>
            <a:outerShdw blurRad="355600" dist="50800" dir="80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60AC5039-D83F-4050-9933-7282728E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63" y="812632"/>
            <a:ext cx="1719760" cy="4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https://rshb.ru/upload/iblock/b7b/b7b8194d9757145406b2e8e07d2c941d.jpg">
            <a:extLst>
              <a:ext uri="{FF2B5EF4-FFF2-40B4-BE49-F238E27FC236}">
                <a16:creationId xmlns:a16="http://schemas.microsoft.com/office/drawing/2014/main" xmlns="" id="{5196A380-89A2-4C47-B9D5-B2E78E17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80" y="3381507"/>
            <a:ext cx="2458662" cy="536012"/>
          </a:xfrm>
          <a:prstGeom prst="rect">
            <a:avLst/>
          </a:prstGeom>
          <a:noFill/>
          <a:effectLst>
            <a:outerShdw blurRad="215900" dist="50800" dir="540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8EA81C74-295C-4D1C-B7EC-C7959310C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38" y="1790234"/>
            <a:ext cx="1513049" cy="1047643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6000" sy="106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xmlns="" id="{41E1D56B-4CF9-4642-AE8D-A0F4AD2A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88" y="2978777"/>
            <a:ext cx="1989899" cy="520828"/>
          </a:xfrm>
          <a:prstGeom prst="rect">
            <a:avLst/>
          </a:prstGeom>
          <a:noFill/>
          <a:ln>
            <a:noFill/>
          </a:ln>
          <a:effectLst>
            <a:outerShdw blurRad="279400" dir="732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ttp://www.mspmo.ru/AAM/Kopiya_Logo_Ciep.jpg">
            <a:extLst>
              <a:ext uri="{FF2B5EF4-FFF2-40B4-BE49-F238E27FC236}">
                <a16:creationId xmlns:a16="http://schemas.microsoft.com/office/drawing/2014/main" xmlns="" id="{CFE28ED8-7D61-40B3-8253-C3190802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5" y="2454659"/>
            <a:ext cx="661584" cy="1330903"/>
          </a:xfrm>
          <a:prstGeom prst="rect">
            <a:avLst/>
          </a:prstGeom>
          <a:noFill/>
          <a:effectLst>
            <a:outerShdw blurRad="584200" dist="647700" dir="7200000" sx="74000" sy="74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241844B-38A1-4CB1-93DD-6684DAC69B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80" y="820244"/>
            <a:ext cx="2064150" cy="7067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B18C17C-F749-4D62-B709-BFF4958013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66" y="2228733"/>
            <a:ext cx="1685363" cy="11040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9C922F8-62FB-4102-8F31-8B09161C37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17" y="4055109"/>
            <a:ext cx="2064150" cy="7198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BD4BB33-3D9A-47A7-9DB6-93A91A6672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5407"/>
            <a:ext cx="1254721" cy="8014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A1CDEB-9CE1-47F2-9ABD-2585F032C0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17" y="3093028"/>
            <a:ext cx="1265769" cy="8358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EF88CBA-F2CB-41C7-B620-344BEF7880C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4" b="31183"/>
          <a:stretch/>
        </p:blipFill>
        <p:spPr>
          <a:xfrm>
            <a:off x="1795292" y="4368316"/>
            <a:ext cx="2076450" cy="3582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EE9D14AC-5A8F-40A3-AA5D-DB5311FA739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3" y="2665988"/>
            <a:ext cx="1439631" cy="9600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878D436-34CC-4733-B816-2F1B69EE08C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23" y="1791478"/>
            <a:ext cx="1107430" cy="87451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A732FAF-1C82-474C-988D-5C8DFB6AA2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269" y="4601768"/>
            <a:ext cx="2001012" cy="64617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DD838195-2170-4CB8-AE90-C3CC57F5D58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64" y="1929859"/>
            <a:ext cx="1034083" cy="7683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5CAA56F-EAD4-403E-A4EE-E33E86F9E67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631" y="3358242"/>
            <a:ext cx="1187624" cy="8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3598"/>
            <a:ext cx="82296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организации строительства и управления недвижимостью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ведущих и крупнейших кафедр университета, специализирующаяся на обучении студентов основам управления инвестиционно-строительными проектами и объектами недвижимости, организации и технологии строительства, управления рисками в инвестиционно-строительной сфере и ЖКХ.</a:t>
            </a: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преподавателей кафедры - авторитетные ученые и специалисты-практики в области управления инвестиционно-строительной и жилищно-коммунальной сферами. </a:t>
            </a: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кафедры обладают уникальным сочетанием технических, экономических, управленческих, правовых и других компетенций и имеют широчайшие возможности для трудоустройства на предприятиях и в организациях инвестиционно-строительного комплекса.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Выпускающая кафедра</a:t>
            </a:r>
          </a:p>
        </p:txBody>
      </p:sp>
      <p:pic>
        <p:nvPicPr>
          <p:cNvPr id="4098" name="Picture 2" descr="C:\Users\S1\Downloads\obw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9542"/>
            <a:ext cx="6204591" cy="339407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8545D2E-3A37-4707-827A-4C9713C23F68}"/>
              </a:ext>
            </a:extLst>
          </p:cNvPr>
          <p:cNvSpPr/>
          <p:nvPr/>
        </p:nvSpPr>
        <p:spPr>
          <a:xfrm>
            <a:off x="179513" y="4191203"/>
            <a:ext cx="7272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Коллектив преподавателей </a:t>
            </a:r>
          </a:p>
          <a:p>
            <a:pPr algn="ctr"/>
            <a:r>
              <a:rPr lang="ru-RU" sz="1400" b="1" dirty="0"/>
              <a:t>кафедры организации строительства и управления недвижимостью</a:t>
            </a:r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5566"/>
            <a:ext cx="5904656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обучения включает направления специализированной подготовки, раскрывающие следующие основные профессиональные области: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архитектуры и строительных конструкций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системы и оборудование зданий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территориально-пространственного планирования и моделирования объектов недвижимости с использованием геоинформационных систем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недвижимостью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недвижимости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инвестиционного процесса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инжиниринга и девелопмента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проектами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законодательства и социальное взаимодействие в строительстве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и компьютерная графика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Области знаний и профессиональные компетенции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A110EA2-7301-4BAA-B244-0FDA1AAB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76607"/>
            <a:ext cx="3059832" cy="17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4894</TotalTime>
  <Words>435</Words>
  <Application>Microsoft Office PowerPoint</Application>
  <PresentationFormat>Экран (16:9)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Мяу</vt:lpstr>
      <vt:lpstr>08.03.01 Строительство</vt:lpstr>
      <vt:lpstr>Экспертиза и управление недвижимостью</vt:lpstr>
      <vt:lpstr>Презентация PowerPoint</vt:lpstr>
      <vt:lpstr>Экспертиза и управление недвижимостью</vt:lpstr>
      <vt:lpstr>Кем я смогу работать?</vt:lpstr>
      <vt:lpstr>Презентация PowerPoint</vt:lpstr>
      <vt:lpstr>Выпускающая кафедра</vt:lpstr>
      <vt:lpstr>Выпускающая кафедра</vt:lpstr>
      <vt:lpstr>Области знаний и профессиональные компетенции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Бороздина Светлана Михайловна</dc:creator>
  <cp:lastModifiedBy>Судакова Анна Александровна</cp:lastModifiedBy>
  <cp:revision>5</cp:revision>
  <dcterms:created xsi:type="dcterms:W3CDTF">2020-05-28T10:33:51Z</dcterms:created>
  <dcterms:modified xsi:type="dcterms:W3CDTF">2021-04-14T17:04:02Z</dcterms:modified>
</cp:coreProperties>
</file>